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64" r:id="rId8"/>
    <p:sldId id="259" r:id="rId9"/>
    <p:sldId id="260" r:id="rId10"/>
    <p:sldId id="261" r:id="rId11"/>
    <p:sldId id="262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wis, Erin" initials="LE" lastIdx="3" clrIdx="0">
    <p:extLst>
      <p:ext uri="{19B8F6BF-5375-455C-9EA6-DF929625EA0E}">
        <p15:presenceInfo xmlns:p15="http://schemas.microsoft.com/office/powerpoint/2012/main" userId="S-1-5-21-182087555-2056615466-153769433-646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8624" autoAdjust="0"/>
  </p:normalViewPr>
  <p:slideViewPr>
    <p:cSldViewPr snapToGrid="0">
      <p:cViewPr varScale="1">
        <p:scale>
          <a:sx n="57" d="100"/>
          <a:sy n="57" d="100"/>
        </p:scale>
        <p:origin x="12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6383261-929E-4A19-8B1B-61CFFD4BE983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6F517FE-3A42-42DE-B813-C5FA3313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517FE-3A42-42DE-B813-C5FA3313AA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54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517FE-3A42-42DE-B813-C5FA3313AA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44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517FE-3A42-42DE-B813-C5FA3313AA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39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517FE-3A42-42DE-B813-C5FA3313AA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62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517FE-3A42-42DE-B813-C5FA3313AA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3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30A4-380A-46BF-B114-25E7B32C542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1710-3349-4532-BF7D-A13CF1A28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8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30A4-380A-46BF-B114-25E7B32C542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1710-3349-4532-BF7D-A13CF1A28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30A4-380A-46BF-B114-25E7B32C542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1710-3349-4532-BF7D-A13CF1A28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30A4-380A-46BF-B114-25E7B32C542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1710-3349-4532-BF7D-A13CF1A28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30A4-380A-46BF-B114-25E7B32C542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1710-3349-4532-BF7D-A13CF1A28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6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30A4-380A-46BF-B114-25E7B32C542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1710-3349-4532-BF7D-A13CF1A28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2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30A4-380A-46BF-B114-25E7B32C542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1710-3349-4532-BF7D-A13CF1A28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6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30A4-380A-46BF-B114-25E7B32C542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1710-3349-4532-BF7D-A13CF1A28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9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30A4-380A-46BF-B114-25E7B32C542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1710-3349-4532-BF7D-A13CF1A28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76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30A4-380A-46BF-B114-25E7B32C542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1710-3349-4532-BF7D-A13CF1A28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0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30A4-380A-46BF-B114-25E7B32C542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1710-3349-4532-BF7D-A13CF1A28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3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930A4-380A-46BF-B114-25E7B32C542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41710-3349-4532-BF7D-A13CF1A28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57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mailto:Erin.Lewis@montgomerycountypa.gov" TargetMode="Externa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dirty="0">
                <a:solidFill>
                  <a:srgbClr val="2B3990"/>
                </a:solidFill>
                <a:latin typeface="Tw Cen MT" panose="020B0602020104020603"/>
              </a:rPr>
              <a:t>Montgomery County </a:t>
            </a:r>
            <a:br>
              <a:rPr lang="en-US" sz="5000" dirty="0">
                <a:solidFill>
                  <a:srgbClr val="2B3990"/>
                </a:solidFill>
                <a:latin typeface="Tw Cen MT" panose="020B0602020104020603"/>
              </a:rPr>
            </a:br>
            <a:r>
              <a:rPr lang="en-US" sz="5000" dirty="0">
                <a:solidFill>
                  <a:srgbClr val="2B3990"/>
                </a:solidFill>
                <a:latin typeface="Tw Cen MT" panose="020B0602020104020603"/>
              </a:rPr>
              <a:t>Office of Managed Care Solutions </a:t>
            </a:r>
            <a:br>
              <a:rPr lang="en-US" sz="5000" dirty="0">
                <a:solidFill>
                  <a:srgbClr val="2B3990"/>
                </a:solidFill>
                <a:latin typeface="Tw Cen MT" panose="020B0602020104020603"/>
              </a:rPr>
            </a:br>
            <a:r>
              <a:rPr lang="en-US" sz="5000" dirty="0">
                <a:solidFill>
                  <a:srgbClr val="2B3990"/>
                </a:solidFill>
                <a:latin typeface="Tw Cen MT" panose="020B0602020104020603"/>
              </a:rPr>
              <a:t>Reinvestment Funds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86517"/>
            <a:ext cx="9144000" cy="898525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92D050"/>
                </a:solidFill>
                <a:latin typeface="Rockwell" panose="02060603020205020403"/>
              </a:rPr>
              <a:t>LeeAnn Moyer, MCS Administrator</a:t>
            </a:r>
          </a:p>
          <a:p>
            <a:pPr lvl="0"/>
            <a:r>
              <a:rPr lang="en-US" dirty="0">
                <a:solidFill>
                  <a:srgbClr val="92D050"/>
                </a:solidFill>
                <a:latin typeface="Rockwell" panose="02060603020205020403"/>
              </a:rPr>
              <a:t>Erin Lewis, MCS Community Manager</a:t>
            </a:r>
          </a:p>
          <a:p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 rot="16200000">
            <a:off x="72285" y="-36703"/>
            <a:ext cx="1065625" cy="12101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 rot="16200000">
            <a:off x="72285" y="-36703"/>
            <a:ext cx="1065625" cy="12101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>
            <a:off x="1205192" y="38809"/>
            <a:ext cx="1216826" cy="1065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 rot="16200000">
            <a:off x="2496850" y="-36703"/>
            <a:ext cx="1065625" cy="12101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>
            <a:off x="3637306" y="40476"/>
            <a:ext cx="1216826" cy="10656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>
            <a:off x="3637306" y="40476"/>
            <a:ext cx="1216826" cy="1065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 rot="16200000">
            <a:off x="4935883" y="-36703"/>
            <a:ext cx="1065625" cy="12101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>
            <a:off x="6083097" y="32886"/>
            <a:ext cx="1216826" cy="10656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 rot="16200000">
            <a:off x="7382474" y="-41048"/>
            <a:ext cx="1065625" cy="12101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>
            <a:off x="8530086" y="38810"/>
            <a:ext cx="1216826" cy="10656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 rot="16200000">
            <a:off x="9830697" y="-40678"/>
            <a:ext cx="1065625" cy="121019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>
            <a:off x="10975175" y="38217"/>
            <a:ext cx="1216826" cy="1065625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 flipV="1">
            <a:off x="1571626" y="3578248"/>
            <a:ext cx="9258300" cy="2344"/>
          </a:xfrm>
          <a:prstGeom prst="line">
            <a:avLst/>
          </a:prstGeom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76" y="5109101"/>
            <a:ext cx="3282424" cy="1295589"/>
          </a:xfrm>
          <a:prstGeom prst="rect">
            <a:avLst/>
          </a:prstGeom>
        </p:spPr>
      </p:pic>
      <p:sp>
        <p:nvSpPr>
          <p:cNvPr id="18" name="Text Placeholder 4"/>
          <p:cNvSpPr txBox="1">
            <a:spLocks/>
          </p:cNvSpPr>
          <p:nvPr/>
        </p:nvSpPr>
        <p:spPr>
          <a:xfrm>
            <a:off x="151897" y="6481457"/>
            <a:ext cx="2878685" cy="289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en-US"/>
            </a:defPPr>
            <a:lvl1pPr marL="0" indent="0" algn="l" defTabSz="914400" rtl="0" eaLnBrk="1" latinLnBrk="0" hangingPunct="1"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Office of Managed Care Solutions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509" y="5376627"/>
            <a:ext cx="654658" cy="72581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239251" y="6102444"/>
            <a:ext cx="29527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0" i="1" dirty="0">
                <a:latin typeface="Arial" panose="020B0604020202020204" pitchFamily="34" charset="0"/>
                <a:cs typeface="Arial" panose="020B0604020202020204" pitchFamily="34" charset="0"/>
              </a:rPr>
              <a:t>Montgomery County Board of Commissioners</a:t>
            </a:r>
          </a:p>
          <a:p>
            <a:pPr algn="ctr"/>
            <a:r>
              <a:rPr lang="en-US" sz="105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Kenneth E. Lawrence, Jr., Chair</a:t>
            </a:r>
          </a:p>
          <a:p>
            <a:pPr algn="ctr"/>
            <a:r>
              <a:rPr lang="en-US" sz="105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Jamila H. Winder, Vice Chair</a:t>
            </a:r>
            <a:b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Joseph C. Gale, Commissioner</a:t>
            </a:r>
          </a:p>
        </p:txBody>
      </p:sp>
    </p:spTree>
    <p:extLst>
      <p:ext uri="{BB962C8B-B14F-4D97-AF65-F5344CB8AC3E}">
        <p14:creationId xmlns:p14="http://schemas.microsoft.com/office/powerpoint/2010/main" val="298895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825" y="256035"/>
            <a:ext cx="10515600" cy="1105147"/>
          </a:xfrm>
        </p:spPr>
        <p:txBody>
          <a:bodyPr/>
          <a:lstStyle/>
          <a:p>
            <a:r>
              <a:rPr lang="en-US" dirty="0">
                <a:solidFill>
                  <a:srgbClr val="2B3990"/>
                </a:solidFill>
                <a:latin typeface="Tw Cen MT" panose="020B0602020104020603"/>
              </a:rPr>
              <a:t>What is Reinvestment?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0" y="-4310"/>
            <a:ext cx="684156" cy="682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-3006" y="676091"/>
            <a:ext cx="686025" cy="6841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3531" y="1362617"/>
            <a:ext cx="684156" cy="6822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0" y="2047274"/>
            <a:ext cx="686025" cy="6841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3531" y="2737701"/>
            <a:ext cx="684156" cy="6822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-14518" y="3426168"/>
            <a:ext cx="686025" cy="6841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17074" y="4117046"/>
            <a:ext cx="684156" cy="6822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-3007" y="4805737"/>
            <a:ext cx="686025" cy="6841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3581" y="5497311"/>
            <a:ext cx="684156" cy="6822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13681" y="6184235"/>
            <a:ext cx="686025" cy="68415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985894" y="1245049"/>
            <a:ext cx="10617200" cy="7937"/>
          </a:xfrm>
          <a:prstGeom prst="line">
            <a:avLst/>
          </a:prstGeom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85825" y="1703760"/>
            <a:ext cx="10420350" cy="4722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B3990"/>
                </a:solidFill>
                <a:latin typeface="Rockwell" panose="02060603020205020403"/>
              </a:rPr>
              <a:t>Reinvestment is an opportunity for the County to use unspent </a:t>
            </a:r>
            <a:r>
              <a:rPr lang="en-US" sz="2400" dirty="0" err="1">
                <a:solidFill>
                  <a:srgbClr val="2B3990"/>
                </a:solidFill>
                <a:latin typeface="Rockwell" panose="02060603020205020403"/>
              </a:rPr>
              <a:t>HealthChoices</a:t>
            </a:r>
            <a:r>
              <a:rPr lang="en-US" sz="2400" dirty="0">
                <a:solidFill>
                  <a:srgbClr val="2B3990"/>
                </a:solidFill>
                <a:latin typeface="Rockwell" panose="02060603020205020403"/>
              </a:rPr>
              <a:t> (Medical Assistance) dollars in the calendar year requiring approval by the State.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B3990"/>
                </a:solidFill>
                <a:latin typeface="Rockwell" panose="02060603020205020403"/>
              </a:rPr>
              <a:t>Provides financial incentive to reward thoughtful and responsible use of funds.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B3990"/>
                </a:solidFill>
                <a:latin typeface="Rockwell" panose="02060603020205020403"/>
              </a:rPr>
              <a:t>Putting money back into and strengthening the behavioral health system. 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92D050"/>
                </a:solidFill>
                <a:latin typeface="Rockwell" panose="02060603020205020403"/>
              </a:rPr>
              <a:t>Funds can be spent on:</a:t>
            </a:r>
          </a:p>
          <a:p>
            <a: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2B3990"/>
                </a:solidFill>
                <a:latin typeface="Rockwell" panose="02060603020205020403"/>
              </a:rPr>
              <a:t>Start-up costs for “in plan” services </a:t>
            </a:r>
          </a:p>
          <a:p>
            <a: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2B3990"/>
                </a:solidFill>
                <a:latin typeface="Rockwell" panose="02060603020205020403"/>
              </a:rPr>
              <a:t>Developing services in addition to “in plan” options</a:t>
            </a:r>
          </a:p>
          <a:p>
            <a: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2B3990"/>
                </a:solidFill>
                <a:latin typeface="Rockwell" panose="02060603020205020403"/>
              </a:rPr>
              <a:t>Renovation of property to support expansion or development of a service</a:t>
            </a:r>
          </a:p>
          <a:p>
            <a: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2B3990"/>
                </a:solidFill>
                <a:latin typeface="Rockwell" panose="02060603020205020403"/>
              </a:rPr>
              <a:t>Develop evidence based practice</a:t>
            </a:r>
          </a:p>
          <a:p>
            <a: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2B3990"/>
                </a:solidFill>
                <a:latin typeface="Rockwell" panose="02060603020205020403"/>
              </a:rPr>
              <a:t>Test innovative treatment as a pilot</a:t>
            </a:r>
          </a:p>
        </p:txBody>
      </p:sp>
    </p:spTree>
    <p:extLst>
      <p:ext uri="{BB962C8B-B14F-4D97-AF65-F5344CB8AC3E}">
        <p14:creationId xmlns:p14="http://schemas.microsoft.com/office/powerpoint/2010/main" val="2540301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824" y="35619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2B3990"/>
                </a:solidFill>
                <a:latin typeface="Tw Cen MT" panose="020B0602020104020603"/>
              </a:rPr>
              <a:t>Deciding how to spend Reinvestment funds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0" y="-4310"/>
            <a:ext cx="684156" cy="682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-3006" y="676091"/>
            <a:ext cx="686025" cy="6841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3531" y="1362617"/>
            <a:ext cx="684156" cy="6822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0" y="2047274"/>
            <a:ext cx="686025" cy="6841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3531" y="2737701"/>
            <a:ext cx="684156" cy="6822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-14518" y="3426168"/>
            <a:ext cx="686025" cy="6841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17074" y="4117046"/>
            <a:ext cx="684156" cy="6822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-3007" y="4805737"/>
            <a:ext cx="686025" cy="6841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3581" y="5497311"/>
            <a:ext cx="684156" cy="6822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13681" y="6184235"/>
            <a:ext cx="686025" cy="68415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962026" y="1043663"/>
            <a:ext cx="10617200" cy="7937"/>
          </a:xfrm>
          <a:prstGeom prst="line">
            <a:avLst/>
          </a:prstGeom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85824" y="1469463"/>
            <a:ext cx="10693402" cy="4500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2B3990"/>
                </a:solidFill>
                <a:latin typeface="Rockwell" panose="02060603020205020403"/>
              </a:rPr>
              <a:t>Reinvestment helps improve the County’s overall comprehensive behavioral health system. A system that supports individuals with:</a:t>
            </a:r>
          </a:p>
          <a:p>
            <a:pPr marL="973138" lvl="2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2D050"/>
                </a:solidFill>
                <a:latin typeface="Rockwell" panose="02060603020205020403"/>
              </a:rPr>
              <a:t>Mental Health experiences and treatment needs</a:t>
            </a:r>
          </a:p>
          <a:p>
            <a:pPr marL="973138" lvl="2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92D050"/>
                </a:solidFill>
                <a:latin typeface="Rockwell" panose="02060603020205020403"/>
              </a:rPr>
              <a:t>Drug &amp; Alcohol treatment needs</a:t>
            </a:r>
          </a:p>
          <a:p>
            <a:pPr marL="969963" lvl="2" indent="-3397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741363" algn="l"/>
              </a:tabLst>
              <a:defRPr/>
            </a:pPr>
            <a:r>
              <a:rPr lang="en-US" sz="2000" dirty="0">
                <a:solidFill>
                  <a:srgbClr val="92D050"/>
                </a:solidFill>
                <a:latin typeface="Rockwell" panose="02060603020205020403"/>
              </a:rPr>
              <a:t>Family support structure</a:t>
            </a:r>
          </a:p>
          <a:p>
            <a:pPr marL="630238" lvl="2">
              <a:lnSpc>
                <a:spcPct val="90000"/>
              </a:lnSpc>
              <a:spcBef>
                <a:spcPts val="500"/>
              </a:spcBef>
              <a:tabLst>
                <a:tab pos="741363" algn="l"/>
              </a:tabLst>
              <a:defRPr/>
            </a:pPr>
            <a:endParaRPr lang="en-US" sz="2000" dirty="0">
              <a:solidFill>
                <a:srgbClr val="2B3990"/>
              </a:solidFill>
              <a:latin typeface="Rockwell" panose="02060603020205020403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2B3990"/>
                </a:solidFill>
                <a:latin typeface="Rockwell" panose="02060603020205020403"/>
              </a:rPr>
              <a:t>Planning of these funds must be done in partnership with: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92D050"/>
                </a:solidFill>
                <a:latin typeface="Rockwell" panose="02060603020205020403"/>
              </a:rPr>
              <a:t>Stakeholders</a:t>
            </a:r>
            <a:r>
              <a:rPr lang="en-US" sz="2000" dirty="0">
                <a:solidFill>
                  <a:srgbClr val="2B3990"/>
                </a:solidFill>
                <a:latin typeface="Rockwell" panose="02060603020205020403"/>
              </a:rPr>
              <a:t>: individuals receiving behavioral health supports and services, families (including children and adolescents), community members, Community Support Program (CSP) and other Stakeholder groups, specialty populations (aging and adults/Seniors), etc.</a:t>
            </a:r>
            <a:endParaRPr lang="en-US" sz="2000" dirty="0">
              <a:solidFill>
                <a:srgbClr val="FFC000"/>
              </a:solidFill>
              <a:latin typeface="Rockwell" panose="02060603020205020403"/>
            </a:endParaRP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92D050"/>
                </a:solidFill>
                <a:latin typeface="Rockwell" panose="02060603020205020403"/>
              </a:rPr>
              <a:t>HHS</a:t>
            </a:r>
            <a:r>
              <a:rPr lang="en-US" sz="2000" dirty="0">
                <a:solidFill>
                  <a:srgbClr val="2B3990"/>
                </a:solidFill>
                <a:latin typeface="Rockwell" panose="02060603020205020403"/>
              </a:rPr>
              <a:t>: Program Offices such as Office of Mental Health and Office of Drug and Alcohol.</a:t>
            </a:r>
          </a:p>
        </p:txBody>
      </p:sp>
    </p:spTree>
    <p:extLst>
      <p:ext uri="{BB962C8B-B14F-4D97-AF65-F5344CB8AC3E}">
        <p14:creationId xmlns:p14="http://schemas.microsoft.com/office/powerpoint/2010/main" val="2217991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642" y="103935"/>
            <a:ext cx="10826263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2B3990"/>
                </a:solidFill>
                <a:latin typeface="Tw Cen MT" panose="020B0602020104020603"/>
              </a:rPr>
              <a:t>Deciding how to spend Reinvestment funds continued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0" y="-4310"/>
            <a:ext cx="684156" cy="682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-3006" y="676091"/>
            <a:ext cx="686025" cy="6841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3531" y="1362617"/>
            <a:ext cx="684156" cy="6822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0" y="2047274"/>
            <a:ext cx="686025" cy="6841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3531" y="2737701"/>
            <a:ext cx="684156" cy="6822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-14518" y="3426168"/>
            <a:ext cx="686025" cy="6841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17074" y="4117046"/>
            <a:ext cx="684156" cy="6822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-3007" y="4805737"/>
            <a:ext cx="686025" cy="6841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3581" y="5497311"/>
            <a:ext cx="684156" cy="6822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13681" y="6184235"/>
            <a:ext cx="686025" cy="68415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942729" y="1242687"/>
            <a:ext cx="10617200" cy="7937"/>
          </a:xfrm>
          <a:prstGeom prst="line">
            <a:avLst/>
          </a:prstGeom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0642" y="1608372"/>
            <a:ext cx="10617200" cy="4137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2B3990"/>
                </a:solidFill>
                <a:latin typeface="Rockwell" panose="02060603020205020403"/>
              </a:rPr>
              <a:t>Data drives the </a:t>
            </a:r>
            <a:r>
              <a:rPr lang="en-US" sz="2400">
                <a:solidFill>
                  <a:srgbClr val="2B3990"/>
                </a:solidFill>
                <a:latin typeface="Rockwell" panose="02060603020205020403"/>
              </a:rPr>
              <a:t>planning process: </a:t>
            </a:r>
            <a:endParaRPr lang="en-US" sz="2400" dirty="0">
              <a:solidFill>
                <a:srgbClr val="2B3990"/>
              </a:solidFill>
              <a:latin typeface="Rockwell" panose="02060603020205020403"/>
            </a:endParaRPr>
          </a:p>
          <a:p>
            <a:pPr marL="800100" lvl="2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92D050"/>
                </a:solidFill>
                <a:latin typeface="Rockwell" panose="02060603020205020403"/>
              </a:rPr>
              <a:t>Community Needs Assessment Documents</a:t>
            </a:r>
          </a:p>
          <a:p>
            <a:pPr marL="800100" lvl="2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92D050"/>
                </a:solidFill>
                <a:latin typeface="Rockwell" panose="02060603020205020403"/>
              </a:rPr>
              <a:t>Gaps in Care</a:t>
            </a:r>
          </a:p>
          <a:p>
            <a:pPr marL="800100" lvl="2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92D050"/>
                </a:solidFill>
                <a:latin typeface="Rockwell" panose="02060603020205020403"/>
              </a:rPr>
              <a:t>HHS Strategic Plan</a:t>
            </a:r>
          </a:p>
          <a:p>
            <a:pPr marL="800100" lvl="2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92D050"/>
                </a:solidFill>
                <a:latin typeface="Rockwell" panose="02060603020205020403"/>
              </a:rPr>
              <a:t>Quality Indicators within the </a:t>
            </a:r>
            <a:r>
              <a:rPr lang="en-US" sz="2000" dirty="0" err="1">
                <a:solidFill>
                  <a:srgbClr val="92D050"/>
                </a:solidFill>
                <a:latin typeface="Rockwell" panose="02060603020205020403"/>
              </a:rPr>
              <a:t>HealthChoices</a:t>
            </a:r>
            <a:r>
              <a:rPr lang="en-US" sz="2000" dirty="0">
                <a:solidFill>
                  <a:srgbClr val="92D050"/>
                </a:solidFill>
                <a:latin typeface="Rockwell" panose="02060603020205020403"/>
              </a:rPr>
              <a:t> Program</a:t>
            </a:r>
          </a:p>
          <a:p>
            <a:pPr marL="800100" lvl="2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92D050"/>
                </a:solidFill>
                <a:latin typeface="Rockwell" panose="02060603020205020403"/>
              </a:rPr>
              <a:t>Annual CSP Mental Health Needs Assessment Survey</a:t>
            </a:r>
          </a:p>
          <a:p>
            <a:pPr marL="457200" lvl="2">
              <a:lnSpc>
                <a:spcPct val="90000"/>
              </a:lnSpc>
              <a:spcBef>
                <a:spcPts val="1000"/>
              </a:spcBef>
              <a:defRPr/>
            </a:pPr>
            <a:endParaRPr lang="en-US" dirty="0">
              <a:solidFill>
                <a:srgbClr val="2B3990"/>
              </a:solidFill>
              <a:latin typeface="Rockwell" panose="02060603020205020403"/>
            </a:endParaRPr>
          </a:p>
          <a:p>
            <a:pPr marL="342900" lvl="1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2B3990"/>
                </a:solidFill>
                <a:latin typeface="Rockwell" panose="02060603020205020403"/>
              </a:rPr>
              <a:t>A Reinvestment Plan is written and submitted to OMHSAS for approval after the MCS Board has reviewed and approved.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92D050"/>
              </a:solidFill>
              <a:latin typeface="Rockwell" panose="02060603020205020403"/>
            </a:endParaRPr>
          </a:p>
        </p:txBody>
      </p:sp>
    </p:spTree>
    <p:extLst>
      <p:ext uri="{BB962C8B-B14F-4D97-AF65-F5344CB8AC3E}">
        <p14:creationId xmlns:p14="http://schemas.microsoft.com/office/powerpoint/2010/main" val="748117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029" y="-216058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2B3990"/>
                </a:solidFill>
                <a:latin typeface="Tw Cen MT" panose="020B0602020104020603"/>
              </a:rPr>
              <a:t>Reinvestment Funds Distribution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0" y="-4310"/>
            <a:ext cx="684156" cy="682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-3006" y="676091"/>
            <a:ext cx="686025" cy="6841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3531" y="1362617"/>
            <a:ext cx="684156" cy="6822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0" y="2047274"/>
            <a:ext cx="686025" cy="6841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3531" y="2737701"/>
            <a:ext cx="684156" cy="6822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-14518" y="3426168"/>
            <a:ext cx="686025" cy="6841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17074" y="4117046"/>
            <a:ext cx="684156" cy="6822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-3007" y="4805737"/>
            <a:ext cx="686025" cy="6841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3581" y="5497311"/>
            <a:ext cx="684156" cy="6822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13681" y="6184235"/>
            <a:ext cx="686025" cy="68415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003476" y="764048"/>
            <a:ext cx="10617200" cy="7937"/>
          </a:xfrm>
          <a:prstGeom prst="line">
            <a:avLst/>
          </a:prstGeom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90891" y="889216"/>
            <a:ext cx="8064352" cy="589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891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B3990"/>
                </a:solidFill>
                <a:latin typeface="Tw Cen MT" panose="020B0602020104020603"/>
              </a:rPr>
              <a:t>What is our Largest Investment?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0" y="-4310"/>
            <a:ext cx="684156" cy="682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-3006" y="676091"/>
            <a:ext cx="686025" cy="6841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3531" y="1362617"/>
            <a:ext cx="684156" cy="6822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0" y="2047274"/>
            <a:ext cx="686025" cy="6841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3531" y="2737701"/>
            <a:ext cx="684156" cy="6822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-14518" y="3426168"/>
            <a:ext cx="686025" cy="6841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17074" y="4117046"/>
            <a:ext cx="684156" cy="6822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-3007" y="4805737"/>
            <a:ext cx="686025" cy="6841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3581" y="5497311"/>
            <a:ext cx="684156" cy="6822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13681" y="6184235"/>
            <a:ext cx="686025" cy="68415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933450" y="1573661"/>
            <a:ext cx="10617200" cy="7937"/>
          </a:xfrm>
          <a:prstGeom prst="line">
            <a:avLst/>
          </a:prstGeom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8" name="Picture 17" descr="Houses Homes Architecture · Free vector graphic on Pixaba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535" y="1856517"/>
            <a:ext cx="4312194" cy="450948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759119" y="3610952"/>
            <a:ext cx="3261081" cy="646331"/>
          </a:xfrm>
          <a:prstGeom prst="rect">
            <a:avLst/>
          </a:prstGeom>
          <a:solidFill>
            <a:srgbClr val="8DC63F">
              <a:alpha val="50000"/>
            </a:srgb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2B3990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Housing</a:t>
            </a:r>
          </a:p>
        </p:txBody>
      </p:sp>
    </p:spTree>
    <p:extLst>
      <p:ext uri="{BB962C8B-B14F-4D97-AF65-F5344CB8AC3E}">
        <p14:creationId xmlns:p14="http://schemas.microsoft.com/office/powerpoint/2010/main" val="865472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19" y="-431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2B3990"/>
                </a:solidFill>
                <a:latin typeface="Tw Cen MT" panose="020B0602020104020603"/>
              </a:rPr>
              <a:t>Use of Reinvestment Funds for Housing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0" y="-4310"/>
            <a:ext cx="684156" cy="682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-3006" y="676091"/>
            <a:ext cx="686025" cy="6841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3531" y="1362617"/>
            <a:ext cx="684156" cy="6822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0" y="2047274"/>
            <a:ext cx="686025" cy="6841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3531" y="2737701"/>
            <a:ext cx="684156" cy="6822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-14518" y="3426168"/>
            <a:ext cx="686025" cy="6841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17074" y="4117046"/>
            <a:ext cx="684156" cy="6822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-3007" y="4805737"/>
            <a:ext cx="686025" cy="6841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3581" y="5497311"/>
            <a:ext cx="684156" cy="6822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13681" y="6184235"/>
            <a:ext cx="686025" cy="68415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857635" y="935297"/>
            <a:ext cx="10617200" cy="7937"/>
          </a:xfrm>
          <a:prstGeom prst="line">
            <a:avLst/>
          </a:prstGeom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57635" y="1301339"/>
            <a:ext cx="10848590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600" b="1" dirty="0">
                <a:solidFill>
                  <a:srgbClr val="92D050"/>
                </a:solidFill>
                <a:latin typeface="Rockwell" panose="02060603020205020403"/>
              </a:rPr>
              <a:t>Capital Funds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2B3990"/>
                </a:solidFill>
                <a:latin typeface="Rockwell" panose="02060603020205020403"/>
              </a:rPr>
              <a:t>Funds that go to creating development.  This is a partnership with other agencies.  The benefit is this creates long term housing.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2B3990"/>
                </a:solidFill>
                <a:latin typeface="Rockwell" panose="02060603020205020403"/>
              </a:rPr>
              <a:t>Examples: Senior Affordable Housing, Disabled Housing, 55+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600" b="1" dirty="0">
                <a:solidFill>
                  <a:srgbClr val="92D050"/>
                </a:solidFill>
                <a:latin typeface="Rockwell" panose="02060603020205020403"/>
              </a:rPr>
              <a:t>Rental Assistance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2B3990"/>
                </a:solidFill>
                <a:latin typeface="Rockwell" panose="02060603020205020403"/>
              </a:rPr>
              <a:t>Subsidized housing: system that provides assistance to reduce cost of housing.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600" b="1" dirty="0">
                <a:solidFill>
                  <a:srgbClr val="92D050"/>
                </a:solidFill>
                <a:latin typeface="Rockwell" panose="02060603020205020403"/>
              </a:rPr>
              <a:t>Supportive Services/Program Management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2B3990"/>
                </a:solidFill>
                <a:latin typeface="Rockwell" panose="02060603020205020403"/>
              </a:rPr>
              <a:t>Administrative oversight to oversee the process and assist when necessary.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600" b="1" dirty="0">
                <a:solidFill>
                  <a:srgbClr val="92D050"/>
                </a:solidFill>
                <a:latin typeface="Rockwell" panose="02060603020205020403"/>
              </a:rPr>
              <a:t>Contingency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2B3990"/>
                </a:solidFill>
                <a:latin typeface="Rockwell" panose="02060603020205020403"/>
              </a:rPr>
              <a:t>Unforeseen and temporary financial setbacks, acting as a bridge for stability.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2B3990"/>
                </a:solidFill>
                <a:latin typeface="Rockwell" panose="02060603020205020403"/>
              </a:rPr>
              <a:t>Example: Assistance with past due bills relating to housing needs, damage, infestations, etc.</a:t>
            </a:r>
          </a:p>
        </p:txBody>
      </p:sp>
    </p:spTree>
    <p:extLst>
      <p:ext uri="{BB962C8B-B14F-4D97-AF65-F5344CB8AC3E}">
        <p14:creationId xmlns:p14="http://schemas.microsoft.com/office/powerpoint/2010/main" val="2721191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B3990"/>
                </a:solidFill>
                <a:latin typeface="Tw Cen MT" panose="020B0602020104020603"/>
              </a:rPr>
              <a:t>Recommendation of Reinvestment Plans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0" y="-4310"/>
            <a:ext cx="684156" cy="682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-3006" y="676091"/>
            <a:ext cx="686025" cy="6841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3531" y="1362617"/>
            <a:ext cx="684156" cy="6822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0" y="2047274"/>
            <a:ext cx="686025" cy="6841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3531" y="2737701"/>
            <a:ext cx="684156" cy="6822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-14518" y="3426168"/>
            <a:ext cx="686025" cy="6841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17074" y="4117046"/>
            <a:ext cx="684156" cy="6822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-3007" y="4805737"/>
            <a:ext cx="686025" cy="6841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2" t="21282" r="19356" b="20965"/>
          <a:stretch/>
        </p:blipFill>
        <p:spPr>
          <a:xfrm>
            <a:off x="-3581" y="5497311"/>
            <a:ext cx="684156" cy="6822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0" t="17989" r="20780" b="24100"/>
          <a:stretch/>
        </p:blipFill>
        <p:spPr>
          <a:xfrm rot="5400000">
            <a:off x="13681" y="6184235"/>
            <a:ext cx="686025" cy="68415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933450" y="1573661"/>
            <a:ext cx="10617200" cy="7937"/>
          </a:xfrm>
          <a:prstGeom prst="line">
            <a:avLst/>
          </a:prstGeom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5567" y="2105457"/>
            <a:ext cx="7192963" cy="2378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sz="2600" dirty="0">
                <a:solidFill>
                  <a:srgbClr val="2B3990"/>
                </a:solidFill>
                <a:latin typeface="Rockwell" panose="02060603020205020403"/>
              </a:rPr>
              <a:t>If you have any suggestions, 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sz="2600" dirty="0">
                <a:solidFill>
                  <a:srgbClr val="2B3990"/>
                </a:solidFill>
                <a:latin typeface="Rockwell" panose="02060603020205020403"/>
              </a:rPr>
              <a:t>please feel free to contact: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endParaRPr lang="en-US" sz="2000" dirty="0">
              <a:solidFill>
                <a:srgbClr val="2B3990"/>
              </a:solidFill>
              <a:latin typeface="Rockwell" panose="02060603020205020403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sz="2800" dirty="0">
                <a:solidFill>
                  <a:srgbClr val="92D050"/>
                </a:solidFill>
                <a:latin typeface="Rockwell" panose="02060603020205020403"/>
              </a:rPr>
              <a:t>Erin Lewis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sz="2800" b="1" dirty="0">
                <a:solidFill>
                  <a:srgbClr val="2B3990"/>
                </a:solidFill>
                <a:latin typeface="Rockwell" panose="02060603020205020403"/>
                <a:hlinkClick r:id="rId5"/>
              </a:rPr>
              <a:t>Erin.Lewis@montgomerycountypa.gov</a:t>
            </a:r>
            <a:endParaRPr lang="en-US" sz="2800" b="1" dirty="0">
              <a:solidFill>
                <a:srgbClr val="2B3990"/>
              </a:solidFill>
              <a:latin typeface="Rockwell" panose="02060603020205020403"/>
            </a:endParaRPr>
          </a:p>
        </p:txBody>
      </p:sp>
      <p:pic>
        <p:nvPicPr>
          <p:cNvPr id="17" name="Content Placeholder 3" descr="Five Ways NOT to Brainstorm | Spark Consult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039" y="1738121"/>
            <a:ext cx="2104026" cy="2104026"/>
          </a:xfrm>
          <a:prstGeom prst="rect">
            <a:avLst/>
          </a:prstGeom>
        </p:spPr>
      </p:pic>
      <p:pic>
        <p:nvPicPr>
          <p:cNvPr id="19" name="Picture 18" descr="Thank You Card Table - Free photo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561" y="4696016"/>
            <a:ext cx="2752973" cy="183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910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220cc5c-64bf-419d-af07-2033682a4a7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46F64E9130744DB0F59758802D5DD0" ma:contentTypeVersion="13" ma:contentTypeDescription="Create a new document." ma:contentTypeScope="" ma:versionID="317d838ffd57c2ce1f755d1fed6006ee">
  <xsd:schema xmlns:xsd="http://www.w3.org/2001/XMLSchema" xmlns:xs="http://www.w3.org/2001/XMLSchema" xmlns:p="http://schemas.microsoft.com/office/2006/metadata/properties" xmlns:ns3="e220cc5c-64bf-419d-af07-2033682a4a72" xmlns:ns4="1a0adcd2-8943-46bb-b31b-0c0632113cce" targetNamespace="http://schemas.microsoft.com/office/2006/metadata/properties" ma:root="true" ma:fieldsID="1f3fd977fb7499d932c564ad72a9522c" ns3:_="" ns4:_="">
    <xsd:import namespace="e220cc5c-64bf-419d-af07-2033682a4a72"/>
    <xsd:import namespace="1a0adcd2-8943-46bb-b31b-0c0632113c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bjectDetectorVersion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0cc5c-64bf-419d-af07-2033682a4a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4" nillable="true" ma:displayName="_activity" ma:hidden="true" ma:internalName="_activity">
      <xsd:simpleType>
        <xsd:restriction base="dms:Note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0adcd2-8943-46bb-b31b-0c0632113cc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006295-C21C-41B7-9868-E40C382E28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D0F51E-D13A-48CB-8021-7F17B9D29246}">
  <ds:schemaRefs>
    <ds:schemaRef ds:uri="http://www.w3.org/XML/1998/namespace"/>
    <ds:schemaRef ds:uri="http://schemas.microsoft.com/office/2006/metadata/properties"/>
    <ds:schemaRef ds:uri="1a0adcd2-8943-46bb-b31b-0c0632113cce"/>
    <ds:schemaRef ds:uri="http://purl.org/dc/terms/"/>
    <ds:schemaRef ds:uri="http://schemas.microsoft.com/office/2006/documentManagement/types"/>
    <ds:schemaRef ds:uri="e220cc5c-64bf-419d-af07-2033682a4a72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2A2984A-A2D5-415B-A624-D5EE189BF5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0cc5c-64bf-419d-af07-2033682a4a72"/>
    <ds:schemaRef ds:uri="1a0adcd2-8943-46bb-b31b-0c0632113c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462</Words>
  <Application>Microsoft Office PowerPoint</Application>
  <PresentationFormat>Widescreen</PresentationFormat>
  <Paragraphs>60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Rockwell</vt:lpstr>
      <vt:lpstr>Tw Cen MT</vt:lpstr>
      <vt:lpstr>Office Theme</vt:lpstr>
      <vt:lpstr>Montgomery County  Office of Managed Care Solutions  Reinvestment Funds</vt:lpstr>
      <vt:lpstr>What is Reinvestment?</vt:lpstr>
      <vt:lpstr>Deciding how to spend Reinvestment funds</vt:lpstr>
      <vt:lpstr>Deciding how to spend Reinvestment funds continued</vt:lpstr>
      <vt:lpstr>Reinvestment Funds Distribution</vt:lpstr>
      <vt:lpstr>What is our Largest Investment?</vt:lpstr>
      <vt:lpstr>Use of Reinvestment Funds for Housing</vt:lpstr>
      <vt:lpstr>Recommendation of Reinvestment Plans</vt:lpstr>
    </vt:vector>
  </TitlesOfParts>
  <Company>County of Montgomery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Montgomery County  Office of Managed Care Solutions  Reinvestment Funds</dc:title>
  <dc:creator>Lewis, Erin</dc:creator>
  <cp:lastModifiedBy>Kathie Mitchell</cp:lastModifiedBy>
  <cp:revision>48</cp:revision>
  <cp:lastPrinted>2023-08-17T11:55:38Z</cp:lastPrinted>
  <dcterms:created xsi:type="dcterms:W3CDTF">2023-07-13T17:06:49Z</dcterms:created>
  <dcterms:modified xsi:type="dcterms:W3CDTF">2023-08-22T15:34:34Z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0x0101009946F64E9130744DB0F59758802D5DD0</vt:lpwstr>
  </property>
</Properties>
</file>